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5143500" type="screen16x9"/>
  <p:notesSz cx="6858000" cy="9144000"/>
  <p:embeddedFontLst>
    <p:embeddedFont>
      <p:font typeface="Average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Lato" panose="020B0604020202020204" charset="0"/>
      <p:regular r:id="rId59"/>
      <p:bold r:id="rId60"/>
      <p:italic r:id="rId61"/>
      <p:boldItalic r:id="rId62"/>
    </p:embeddedFont>
    <p:embeddedFont>
      <p:font typeface="Nunito" panose="020B0604020202020204" charset="0"/>
      <p:regular r:id="rId63"/>
      <p:bold r:id="rId64"/>
      <p:italic r:id="rId65"/>
      <p:boldItalic r:id="rId66"/>
    </p:embeddedFont>
    <p:embeddedFont>
      <p:font typeface="Playfair Display Regular" panose="020B0604020202020204" charset="0"/>
      <p:regular r:id="rId67"/>
      <p:bold r:id="rId68"/>
      <p:italic r:id="rId69"/>
      <p:boldItalic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  <p:embeddedFont>
      <p:font typeface="Roboto Slab" panose="020B0604020202020204" charset="0"/>
      <p:regular r:id="rId75"/>
      <p:bold r:id="rId76"/>
    </p:embeddedFont>
    <p:embeddedFont>
      <p:font typeface="Roboto Slab Regular" panose="020B0604020202020204" charset="0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5E983-272A-4AC6-BD0F-113AFD9B1445}">
  <a:tblStyle styleId="{1035E983-272A-4AC6-BD0F-113AFD9B14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92DA26-FDF0-4775-8343-9CEE304D2B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92" autoAdjust="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5160ab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75160ab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75160ab96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75160ab96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8b4ed9a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8b4ed9a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b4ed9a9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b4ed9a9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f1508a8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f1508a8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ed9a9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8b4ed9a9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b4ed9a9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b4ed9a9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8b4ed9a9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8b4ed9a9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8b4ed9a9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8b4ed9a9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ed9a9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8b4ed9a9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8b4ed9a95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8b4ed9a95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75160ab9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75160ab9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8b4ed9a95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8b4ed9a95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27b9c6a79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27b9c6a79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27b9c6a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27b9c6a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8b4ed9a9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8b4ed9a9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27b9c6a7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27b9c6a7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8b4ed9a95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8b4ed9a95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3fb03ee1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3fb03ee1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75160ab9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75160ab9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3fb03ee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3fb03ee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75160ab96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75160ab96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75160ab96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75160ab96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3fb03ee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3fb03ee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fb03e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3fb03e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9bb735e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9bb735e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9bb735e7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9bb735e7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2873191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2873191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3fb03ee1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3fb03ee1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3fb03ee1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3fb03ee1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3fb03ee1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3fb03ee1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3fb03ee1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3fb03ee1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75160ab9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75160ab96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75160ab9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75160ab9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8b4ed9a9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8b4ed9a9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8b4ed9a95_4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8b4ed9a95_4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99728ef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99728ef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8b4ed9a95_4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8b4ed9a95_4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a8b4ed9a9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a8b4ed9a9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8b4ed9a95_4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8b4ed9a95_4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8b4ed9a95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a8b4ed9a95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8b4ed9a95_4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8b4ed9a95_4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8b4ed9a9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8b4ed9a9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27b9c6a7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27b9c6a7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75160ab9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75160ab9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9909fa1d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9909fa1d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40431e7b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40431e7b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75160ab96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75160ab96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75160ab96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75160ab96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75160ab96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75160ab96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75160ab96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75160ab96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0"/>
          </a:blip>
          <a:srcRect l="12211" r="44864"/>
          <a:stretch/>
        </p:blipFill>
        <p:spPr>
          <a:xfrm>
            <a:off x="2736300" y="0"/>
            <a:ext cx="6407699" cy="50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1317076" y="1143700"/>
            <a:ext cx="47704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504925" y="1327350"/>
            <a:ext cx="44049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Final Presentation</a:t>
            </a:r>
            <a:endParaRPr sz="3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44575" y="1898450"/>
            <a:ext cx="4049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Chan Shi Jun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Keith Tan 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Victor Cheong Jun Wei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Yong Zi Ping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8837150" y="1143700"/>
            <a:ext cx="3068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02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6209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30925" y="133725"/>
            <a:ext cx="2490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Stakeholders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250100" y="1432776"/>
            <a:ext cx="35274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Logistic &amp; Analytics 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Department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170224" y="1432775"/>
            <a:ext cx="28167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Management and Suppliers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138" y="2148318"/>
            <a:ext cx="1118835" cy="111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975" y="2138550"/>
            <a:ext cx="1192400" cy="119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515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03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875675" y="661075"/>
            <a:ext cx="3396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Framework &amp;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WorkFlow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03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130925" y="133725"/>
            <a:ext cx="3716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WorkFlow (Phase 1)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2980346" y="869783"/>
            <a:ext cx="3338775" cy="1193579"/>
            <a:chOff x="4732925" y="946003"/>
            <a:chExt cx="3338775" cy="1193579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94" name="Google Shape;194;p2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2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2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Data Cleaning/ Exploration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Perform descriptive analysis and text cleaning on given dataset </a:t>
              </a:r>
              <a:endParaRPr sz="7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24"/>
          <p:cNvGrpSpPr/>
          <p:nvPr/>
        </p:nvGrpSpPr>
        <p:grpSpPr>
          <a:xfrm>
            <a:off x="2980346" y="3870772"/>
            <a:ext cx="3338775" cy="1196520"/>
            <a:chOff x="4732925" y="946003"/>
            <a:chExt cx="3338775" cy="1196520"/>
          </a:xfrm>
        </p:grpSpPr>
        <p:grpSp>
          <p:nvGrpSpPr>
            <p:cNvPr id="199" name="Google Shape;199;p24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200" name="Google Shape;200;p24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1" name="Google Shape;201;p2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02" name="Google Shape;202;p2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Final Model Training 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2980346" y="2869970"/>
            <a:ext cx="3338775" cy="1193487"/>
            <a:chOff x="4732925" y="946003"/>
            <a:chExt cx="3338775" cy="1193487"/>
          </a:xfrm>
        </p:grpSpPr>
        <p:grpSp>
          <p:nvGrpSpPr>
            <p:cNvPr id="204" name="Google Shape;204;p2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205" name="Google Shape;205;p2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6" name="Google Shape;206;p2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07" name="Google Shape;207;p2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Dataset Refinement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2980347" y="1830237"/>
            <a:ext cx="3338775" cy="1277026"/>
            <a:chOff x="4732925" y="946003"/>
            <a:chExt cx="3338775" cy="1529373"/>
          </a:xfrm>
        </p:grpSpPr>
        <p:grpSp>
          <p:nvGrpSpPr>
            <p:cNvPr id="209" name="Google Shape;209;p24"/>
            <p:cNvGrpSpPr/>
            <p:nvPr/>
          </p:nvGrpSpPr>
          <p:grpSpPr>
            <a:xfrm>
              <a:off x="4732925" y="1140987"/>
              <a:ext cx="529800" cy="1334389"/>
              <a:chOff x="4318975" y="1083450"/>
              <a:chExt cx="529800" cy="790140"/>
            </a:xfrm>
          </p:grpSpPr>
          <p:sp>
            <p:nvSpPr>
              <p:cNvPr id="210" name="Google Shape;210;p24"/>
              <p:cNvSpPr/>
              <p:nvPr/>
            </p:nvSpPr>
            <p:spPr>
              <a:xfrm>
                <a:off x="4517128" y="1086090"/>
                <a:ext cx="133500" cy="7875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" name="Google Shape;211;p2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12" name="Google Shape;212;p2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Running Baselines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Running baselines as a benchmark for comparison and used for dataset refinement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24"/>
          <p:cNvSpPr txBox="1"/>
          <p:nvPr/>
        </p:nvSpPr>
        <p:spPr>
          <a:xfrm>
            <a:off x="3522647" y="3107421"/>
            <a:ext cx="2728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Consolidate labellings to ensure reliability and consistency</a:t>
            </a:r>
            <a:endParaRPr sz="1000" b="1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700">
              <a:solidFill>
                <a:srgbClr val="840D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590922" y="4128071"/>
            <a:ext cx="2728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Training the selected model with the refined dataset</a:t>
            </a:r>
            <a:endParaRPr sz="7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225" y="1127450"/>
            <a:ext cx="847475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225" y="2148024"/>
            <a:ext cx="847475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6225" y="3107425"/>
            <a:ext cx="847475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6226" y="4129076"/>
            <a:ext cx="847475" cy="8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 amt="83000"/>
          </a:blip>
          <a:srcRect l="5917"/>
          <a:stretch/>
        </p:blipFill>
        <p:spPr>
          <a:xfrm>
            <a:off x="-66275" y="-27575"/>
            <a:ext cx="8017875" cy="51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875675" y="661075"/>
            <a:ext cx="3396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Elaboration on Workflow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7469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130925" y="133725"/>
            <a:ext cx="2616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Data Cleaning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1688050" y="2248115"/>
            <a:ext cx="594300" cy="36900"/>
          </a:xfrm>
          <a:prstGeom prst="roundRect">
            <a:avLst>
              <a:gd name="adj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6"/>
          <p:cNvGrpSpPr/>
          <p:nvPr/>
        </p:nvGrpSpPr>
        <p:grpSpPr>
          <a:xfrm>
            <a:off x="2089850" y="1957150"/>
            <a:ext cx="1709100" cy="1150175"/>
            <a:chOff x="2699425" y="1957150"/>
            <a:chExt cx="1709100" cy="1150175"/>
          </a:xfrm>
        </p:grpSpPr>
        <p:sp>
          <p:nvSpPr>
            <p:cNvPr id="239" name="Google Shape;239;p2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Tokenization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6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6D9EEB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 b="1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3982550" y="1957150"/>
            <a:ext cx="1709100" cy="1272575"/>
            <a:chOff x="4781425" y="1957150"/>
            <a:chExt cx="1709100" cy="1272575"/>
          </a:xfrm>
        </p:grpSpPr>
        <p:sp>
          <p:nvSpPr>
            <p:cNvPr id="243" name="Google Shape;243;p26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4781425" y="2660925"/>
              <a:ext cx="17091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Lemmatization and Stemming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3C78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p26"/>
          <p:cNvGrpSpPr/>
          <p:nvPr/>
        </p:nvGrpSpPr>
        <p:grpSpPr>
          <a:xfrm>
            <a:off x="5967075" y="1957150"/>
            <a:ext cx="1709100" cy="1380575"/>
            <a:chOff x="6863400" y="1957150"/>
            <a:chExt cx="1709100" cy="1380575"/>
          </a:xfrm>
        </p:grpSpPr>
        <p:sp>
          <p:nvSpPr>
            <p:cNvPr id="247" name="Google Shape;247;p26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6863400" y="2660925"/>
              <a:ext cx="17091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Removal of Numbers, Line Breaks and Single Characters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26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26"/>
          <p:cNvGrpSpPr/>
          <p:nvPr/>
        </p:nvGrpSpPr>
        <p:grpSpPr>
          <a:xfrm>
            <a:off x="197138" y="1957150"/>
            <a:ext cx="1709100" cy="1150175"/>
            <a:chOff x="594488" y="1957150"/>
            <a:chExt cx="1709100" cy="1150175"/>
          </a:xfrm>
        </p:grpSpPr>
        <p:sp>
          <p:nvSpPr>
            <p:cNvPr id="251" name="Google Shape;251;p2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A4C2F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 b="1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6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4" name="Google Shape;254;p26"/>
          <p:cNvSpPr/>
          <p:nvPr/>
        </p:nvSpPr>
        <p:spPr>
          <a:xfrm>
            <a:off x="3633075" y="2248125"/>
            <a:ext cx="594300" cy="369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5578125" y="22481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197150" y="28913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Removal of Punctuation, Special Characters and Stopwords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803200" y="3794375"/>
            <a:ext cx="35376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Sequence Matters!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3160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130925" y="133725"/>
            <a:ext cx="3185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Data Exploration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526100" y="876025"/>
            <a:ext cx="3877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108016 Records (1st year)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8345 Categories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Imbalanced Dataset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Poor Labelling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Focusing on Items’ Name and Description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Need for alterations in Text Cleaning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300" y="1681088"/>
            <a:ext cx="3185025" cy="20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7748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130925" y="133725"/>
            <a:ext cx="2643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UNSPSC Code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3193343" y="145085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Dairy products and eggs</a:t>
            </a:r>
            <a:endParaRPr sz="1050">
              <a:solidFill>
                <a:srgbClr val="FFFFFF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4963640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Milk and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1423047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Eggs and egg substitutes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5778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Decharacterized egg products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2268293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Egg products and substitutes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41184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Fresh milk or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5808893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Shelf stable milk or butter products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3" name="Google Shape;283;p28"/>
          <p:cNvCxnSpPr>
            <a:stCxn id="276" idx="2"/>
            <a:endCxn id="277" idx="0"/>
          </p:cNvCxnSpPr>
          <p:nvPr/>
        </p:nvCxnSpPr>
        <p:spPr>
          <a:xfrm rot="-5400000" flipH="1">
            <a:off x="4618943" y="12368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28"/>
          <p:cNvCxnSpPr>
            <a:stCxn id="278" idx="0"/>
            <a:endCxn id="276" idx="2"/>
          </p:cNvCxnSpPr>
          <p:nvPr/>
        </p:nvCxnSpPr>
        <p:spPr>
          <a:xfrm rot="-5400000">
            <a:off x="2848647" y="12368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28"/>
          <p:cNvCxnSpPr>
            <a:stCxn id="278" idx="2"/>
            <a:endCxn id="280" idx="0"/>
          </p:cNvCxnSpPr>
          <p:nvPr/>
        </p:nvCxnSpPr>
        <p:spPr>
          <a:xfrm rot="-5400000" flipH="1">
            <a:off x="2386047" y="25991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28"/>
          <p:cNvCxnSpPr>
            <a:stCxn id="279" idx="0"/>
            <a:endCxn id="278" idx="2"/>
          </p:cNvCxnSpPr>
          <p:nvPr/>
        </p:nvCxnSpPr>
        <p:spPr>
          <a:xfrm rot="-5400000">
            <a:off x="15408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28"/>
          <p:cNvCxnSpPr>
            <a:stCxn id="277" idx="2"/>
            <a:endCxn id="282" idx="0"/>
          </p:cNvCxnSpPr>
          <p:nvPr/>
        </p:nvCxnSpPr>
        <p:spPr>
          <a:xfrm rot="-5400000" flipH="1">
            <a:off x="5926790" y="25989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28"/>
          <p:cNvCxnSpPr>
            <a:stCxn id="281" idx="0"/>
            <a:endCxn id="277" idx="2"/>
          </p:cNvCxnSpPr>
          <p:nvPr/>
        </p:nvCxnSpPr>
        <p:spPr>
          <a:xfrm rot="-5400000">
            <a:off x="50814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28"/>
          <p:cNvSpPr txBox="1"/>
          <p:nvPr/>
        </p:nvSpPr>
        <p:spPr>
          <a:xfrm>
            <a:off x="4529400" y="36927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50131701</a:t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6225600" y="36927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50131702</a:t>
            </a:r>
            <a:endParaRPr/>
          </a:p>
        </p:txBody>
      </p:sp>
      <p:sp>
        <p:nvSpPr>
          <p:cNvPr id="291" name="Google Shape;291;p28"/>
          <p:cNvSpPr txBox="1"/>
          <p:nvPr/>
        </p:nvSpPr>
        <p:spPr>
          <a:xfrm>
            <a:off x="993025" y="36927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50131630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6578250" y="23676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50131700</a:t>
            </a:r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2718900" y="36927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50131629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502650" y="236760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50131600</a:t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4812150" y="1450850"/>
            <a:ext cx="920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50130000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Baseline Models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4720350" y="12549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Naive Bayes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4720350" y="21612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Linear SVM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4720350" y="30664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4720350" y="39727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" name="Google Shape;308;p29"/>
          <p:cNvCxnSpPr>
            <a:stCxn id="309" idx="3"/>
            <a:endCxn id="304" idx="1"/>
          </p:cNvCxnSpPr>
          <p:nvPr/>
        </p:nvCxnSpPr>
        <p:spPr>
          <a:xfrm rot="10800000" flipH="1">
            <a:off x="2188950" y="1517638"/>
            <a:ext cx="2531400" cy="137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29"/>
          <p:cNvCxnSpPr>
            <a:stCxn id="309" idx="3"/>
            <a:endCxn id="305" idx="1"/>
          </p:cNvCxnSpPr>
          <p:nvPr/>
        </p:nvCxnSpPr>
        <p:spPr>
          <a:xfrm rot="10800000" flipH="1">
            <a:off x="2188950" y="2423938"/>
            <a:ext cx="2531400" cy="47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29"/>
          <p:cNvCxnSpPr>
            <a:stCxn id="306" idx="1"/>
            <a:endCxn id="309" idx="3"/>
          </p:cNvCxnSpPr>
          <p:nvPr/>
        </p:nvCxnSpPr>
        <p:spPr>
          <a:xfrm rot="10800000">
            <a:off x="2188950" y="2896238"/>
            <a:ext cx="2531400" cy="43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29"/>
          <p:cNvCxnSpPr>
            <a:stCxn id="307" idx="1"/>
            <a:endCxn id="309" idx="3"/>
          </p:cNvCxnSpPr>
          <p:nvPr/>
        </p:nvCxnSpPr>
        <p:spPr>
          <a:xfrm rot="10800000">
            <a:off x="2188950" y="2896238"/>
            <a:ext cx="2531400" cy="133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3" name="Google Shape;313;p29"/>
          <p:cNvGrpSpPr/>
          <p:nvPr/>
        </p:nvGrpSpPr>
        <p:grpSpPr>
          <a:xfrm>
            <a:off x="1299275" y="2558585"/>
            <a:ext cx="865344" cy="675186"/>
            <a:chOff x="-1333200" y="2770450"/>
            <a:chExt cx="291450" cy="292225"/>
          </a:xfrm>
        </p:grpSpPr>
        <p:sp>
          <p:nvSpPr>
            <p:cNvPr id="314" name="Google Shape;314;p29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2180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130925" y="133725"/>
            <a:ext cx="2087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Data Cycle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324" name="Google Shape;324;p30"/>
          <p:cNvGrpSpPr/>
          <p:nvPr/>
        </p:nvGrpSpPr>
        <p:grpSpPr>
          <a:xfrm>
            <a:off x="2218028" y="1151057"/>
            <a:ext cx="3268233" cy="3392701"/>
            <a:chOff x="2820225" y="891450"/>
            <a:chExt cx="3175200" cy="3175200"/>
          </a:xfrm>
        </p:grpSpPr>
        <p:sp>
          <p:nvSpPr>
            <p:cNvPr id="325" name="Google Shape;325;p30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0"/>
          <p:cNvGrpSpPr/>
          <p:nvPr/>
        </p:nvGrpSpPr>
        <p:grpSpPr>
          <a:xfrm>
            <a:off x="3166478" y="1036504"/>
            <a:ext cx="1371336" cy="977357"/>
            <a:chOff x="3798075" y="775532"/>
            <a:chExt cx="1332300" cy="914700"/>
          </a:xfrm>
        </p:grpSpPr>
        <p:sp>
          <p:nvSpPr>
            <p:cNvPr id="328" name="Google Shape;328;p30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Labelling of data and streamlining of classes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Human Cleaning</a:t>
              </a:r>
              <a:endParaRPr sz="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30" name="Google Shape;330;p30"/>
          <p:cNvGrpSpPr/>
          <p:nvPr/>
        </p:nvGrpSpPr>
        <p:grpSpPr>
          <a:xfrm>
            <a:off x="1698793" y="2411916"/>
            <a:ext cx="1371336" cy="1116473"/>
            <a:chOff x="2389575" y="2071477"/>
            <a:chExt cx="1332300" cy="1044897"/>
          </a:xfrm>
        </p:grpSpPr>
        <p:sp>
          <p:nvSpPr>
            <p:cNvPr id="331" name="Google Shape;331;p30"/>
            <p:cNvSpPr/>
            <p:nvPr/>
          </p:nvSpPr>
          <p:spPr>
            <a:xfrm>
              <a:off x="2389575" y="2356474"/>
              <a:ext cx="1332300" cy="7599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Humans act as checkers to determine the capabilities of the model’s forward prediction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Forward Prediction</a:t>
              </a:r>
              <a:endParaRPr sz="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33" name="Google Shape;333;p30"/>
          <p:cNvGrpSpPr/>
          <p:nvPr/>
        </p:nvGrpSpPr>
        <p:grpSpPr>
          <a:xfrm>
            <a:off x="4231718" y="3796627"/>
            <a:ext cx="1371336" cy="977090"/>
            <a:chOff x="4731075" y="3367427"/>
            <a:chExt cx="1332300" cy="914450"/>
          </a:xfrm>
        </p:grpSpPr>
        <p:sp>
          <p:nvSpPr>
            <p:cNvPr id="334" name="Google Shape;334;p30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Another round of human checks to weed out any human error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Backtesting</a:t>
              </a:r>
              <a:endParaRPr sz="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36" name="Google Shape;336;p30"/>
          <p:cNvGrpSpPr/>
          <p:nvPr/>
        </p:nvGrpSpPr>
        <p:grpSpPr>
          <a:xfrm>
            <a:off x="2218029" y="3796505"/>
            <a:ext cx="1371336" cy="977357"/>
            <a:chOff x="2734175" y="3367177"/>
            <a:chExt cx="1332300" cy="914700"/>
          </a:xfrm>
        </p:grpSpPr>
        <p:sp>
          <p:nvSpPr>
            <p:cNvPr id="337" name="Google Shape;337;p30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Feeding model with accurate data for forward prediction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Finalising Model</a:t>
              </a:r>
              <a:endParaRPr sz="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4766604" y="2411916"/>
            <a:ext cx="1371339" cy="1116484"/>
            <a:chOff x="5206572" y="2071477"/>
            <a:chExt cx="1332303" cy="1044908"/>
          </a:xfrm>
        </p:grpSpPr>
        <p:sp>
          <p:nvSpPr>
            <p:cNvPr id="340" name="Google Shape;340;p30"/>
            <p:cNvSpPr/>
            <p:nvPr/>
          </p:nvSpPr>
          <p:spPr>
            <a:xfrm>
              <a:off x="5206572" y="2356485"/>
              <a:ext cx="1332300" cy="7599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Developing of models and assessing the most suitable one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666666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  <a:endParaRPr sz="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3274660" y="2228899"/>
            <a:ext cx="1287079" cy="894966"/>
            <a:chOff x="3316100" y="2256385"/>
            <a:chExt cx="1451702" cy="972367"/>
          </a:xfrm>
        </p:grpSpPr>
        <p:sp>
          <p:nvSpPr>
            <p:cNvPr id="343" name="Google Shape;343;p30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0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Sparsity Reduction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3193343" y="152705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Dairy products and eggs</a:t>
            </a:r>
            <a:endParaRPr sz="1050">
              <a:solidFill>
                <a:srgbClr val="FFFFFF"/>
              </a:solidFill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4963640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Milk and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1423047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Eggs and egg substitutes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577800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Decharacterized egg products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2268293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Egg products and substitutes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118400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Fresh milk or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5808893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Shelf stable milk or butter products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0" name="Google Shape;360;p31"/>
          <p:cNvCxnSpPr>
            <a:stCxn id="353" idx="2"/>
            <a:endCxn id="354" idx="0"/>
          </p:cNvCxnSpPr>
          <p:nvPr/>
        </p:nvCxnSpPr>
        <p:spPr>
          <a:xfrm rot="-5400000" flipH="1">
            <a:off x="4618943" y="13130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31"/>
          <p:cNvCxnSpPr>
            <a:stCxn id="355" idx="0"/>
            <a:endCxn id="353" idx="2"/>
          </p:cNvCxnSpPr>
          <p:nvPr/>
        </p:nvCxnSpPr>
        <p:spPr>
          <a:xfrm rot="-5400000">
            <a:off x="2848647" y="13130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31"/>
          <p:cNvCxnSpPr>
            <a:stCxn id="355" idx="2"/>
            <a:endCxn id="357" idx="0"/>
          </p:cNvCxnSpPr>
          <p:nvPr/>
        </p:nvCxnSpPr>
        <p:spPr>
          <a:xfrm rot="-5400000" flipH="1">
            <a:off x="2386047" y="26753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31"/>
          <p:cNvCxnSpPr>
            <a:stCxn id="356" idx="0"/>
            <a:endCxn id="355" idx="2"/>
          </p:cNvCxnSpPr>
          <p:nvPr/>
        </p:nvCxnSpPr>
        <p:spPr>
          <a:xfrm rot="-5400000">
            <a:off x="1540800" y="26753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31"/>
          <p:cNvCxnSpPr>
            <a:stCxn id="354" idx="2"/>
            <a:endCxn id="359" idx="0"/>
          </p:cNvCxnSpPr>
          <p:nvPr/>
        </p:nvCxnSpPr>
        <p:spPr>
          <a:xfrm rot="-5400000" flipH="1">
            <a:off x="5926790" y="26751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31"/>
          <p:cNvCxnSpPr>
            <a:stCxn id="358" idx="0"/>
            <a:endCxn id="354" idx="2"/>
          </p:cNvCxnSpPr>
          <p:nvPr/>
        </p:nvCxnSpPr>
        <p:spPr>
          <a:xfrm rot="-5400000">
            <a:off x="5081400" y="26753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31"/>
          <p:cNvSpPr txBox="1"/>
          <p:nvPr/>
        </p:nvSpPr>
        <p:spPr>
          <a:xfrm>
            <a:off x="6397950" y="3768950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4776000" y="3768938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2857350" y="3768938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1235375" y="3768938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2749750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977800" y="674600"/>
            <a:ext cx="1108200" cy="4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02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03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06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403225" y="97675"/>
            <a:ext cx="1805175" cy="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525400" y="97675"/>
            <a:ext cx="1542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Agenda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943175" y="750800"/>
            <a:ext cx="5976000" cy="4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Project Background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Business Objectives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Overview of Text Classification Workflow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Elaboration of Text Classification processes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Models chosen and results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Market Basket Analysis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Dashboards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Sparsity Reduction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193343" y="152705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Dairy products and eggs</a:t>
            </a:r>
            <a:endParaRPr sz="1050">
              <a:solidFill>
                <a:srgbClr val="FFFFFF"/>
              </a:solidFill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4963640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Milk and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423047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Eggs and egg substitutes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577800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Decharacterized egg products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2268293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Egg products and substitutes from chickens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4118400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Fresh milk or butter products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5808893" y="332645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Shelf stable milk or butter products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5" name="Google Shape;385;p32"/>
          <p:cNvCxnSpPr>
            <a:stCxn id="378" idx="2"/>
            <a:endCxn id="379" idx="0"/>
          </p:cNvCxnSpPr>
          <p:nvPr/>
        </p:nvCxnSpPr>
        <p:spPr>
          <a:xfrm rot="-5400000" flipH="1">
            <a:off x="4618943" y="13130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32"/>
          <p:cNvCxnSpPr>
            <a:stCxn id="380" idx="0"/>
            <a:endCxn id="378" idx="2"/>
          </p:cNvCxnSpPr>
          <p:nvPr/>
        </p:nvCxnSpPr>
        <p:spPr>
          <a:xfrm rot="-5400000">
            <a:off x="2848647" y="13130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7" name="Google Shape;387;p32"/>
          <p:cNvCxnSpPr>
            <a:stCxn id="380" idx="2"/>
            <a:endCxn id="382" idx="0"/>
          </p:cNvCxnSpPr>
          <p:nvPr/>
        </p:nvCxnSpPr>
        <p:spPr>
          <a:xfrm rot="-5400000" flipH="1">
            <a:off x="2386047" y="26753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32"/>
          <p:cNvCxnSpPr>
            <a:stCxn id="381" idx="0"/>
            <a:endCxn id="380" idx="2"/>
          </p:cNvCxnSpPr>
          <p:nvPr/>
        </p:nvCxnSpPr>
        <p:spPr>
          <a:xfrm rot="-5400000">
            <a:off x="1540800" y="26753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32"/>
          <p:cNvCxnSpPr>
            <a:stCxn id="379" idx="2"/>
            <a:endCxn id="384" idx="0"/>
          </p:cNvCxnSpPr>
          <p:nvPr/>
        </p:nvCxnSpPr>
        <p:spPr>
          <a:xfrm rot="-5400000" flipH="1">
            <a:off x="5926790" y="26751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32"/>
          <p:cNvCxnSpPr>
            <a:stCxn id="383" idx="0"/>
            <a:endCxn id="379" idx="2"/>
          </p:cNvCxnSpPr>
          <p:nvPr/>
        </p:nvCxnSpPr>
        <p:spPr>
          <a:xfrm rot="-5400000">
            <a:off x="5081400" y="26753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32"/>
          <p:cNvSpPr txBox="1"/>
          <p:nvPr/>
        </p:nvSpPr>
        <p:spPr>
          <a:xfrm>
            <a:off x="6615200" y="2426750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92" name="Google Shape;392;p32"/>
          <p:cNvSpPr txBox="1"/>
          <p:nvPr/>
        </p:nvSpPr>
        <p:spPr>
          <a:xfrm>
            <a:off x="992525" y="2426750"/>
            <a:ext cx="51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008399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/>
        </p:nvSpPr>
        <p:spPr>
          <a:xfrm>
            <a:off x="130925" y="133725"/>
            <a:ext cx="3008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Model Training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799375" y="242925"/>
            <a:ext cx="42591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best model to predict on the manually labelled training set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3243476" y="28743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Selected Model</a:t>
            </a:r>
            <a:endParaRPr sz="1200" b="1"/>
          </a:p>
        </p:txBody>
      </p:sp>
      <p:sp>
        <p:nvSpPr>
          <p:cNvPr id="403" name="Google Shape;403;p33"/>
          <p:cNvSpPr/>
          <p:nvPr/>
        </p:nvSpPr>
        <p:spPr>
          <a:xfrm>
            <a:off x="2417581" y="3090812"/>
            <a:ext cx="5289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799375" y="28743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Manual Labelled Data</a:t>
            </a:r>
            <a:endParaRPr sz="1200" b="1"/>
          </a:p>
        </p:txBody>
      </p:sp>
      <p:sp>
        <p:nvSpPr>
          <p:cNvPr id="405" name="Google Shape;405;p33"/>
          <p:cNvSpPr/>
          <p:nvPr/>
        </p:nvSpPr>
        <p:spPr>
          <a:xfrm>
            <a:off x="4764190" y="3090812"/>
            <a:ext cx="5289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5590101" y="28743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Machine Labelled Data</a:t>
            </a:r>
            <a:endParaRPr sz="1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438526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 txBox="1"/>
          <p:nvPr/>
        </p:nvSpPr>
        <p:spPr>
          <a:xfrm>
            <a:off x="130925" y="133725"/>
            <a:ext cx="2307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Backtesting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777925" y="-27575"/>
            <a:ext cx="61743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Consistency in labelling; </a:t>
            </a:r>
            <a:r>
              <a:rPr lang="en" sz="1600"/>
              <a:t>Less prone to human error due to large number of categories</a:t>
            </a:r>
            <a:endParaRPr sz="1600"/>
          </a:p>
        </p:txBody>
      </p:sp>
      <p:graphicFrame>
        <p:nvGraphicFramePr>
          <p:cNvPr id="416" name="Google Shape;416;p34"/>
          <p:cNvGraphicFramePr/>
          <p:nvPr/>
        </p:nvGraphicFramePr>
        <p:xfrm>
          <a:off x="1070075" y="2296125"/>
          <a:ext cx="5731500" cy="2082165"/>
        </p:xfrm>
        <a:graphic>
          <a:graphicData uri="http://schemas.openxmlformats.org/drawingml/2006/table">
            <a:tbl>
              <a:tblPr>
                <a:noFill/>
                <a:tableStyleId>{1035E983-272A-4AC6-BD0F-113AFD9B1445}</a:tableStyleId>
              </a:tblPr>
              <a:tblGrid>
                <a:gridCol w="95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 Name + Item Description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1st Predicted Class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1st Predicted Class Probability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2nd Predicted Class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2nd Predicted Class Probability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Difference in Probability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Vegetables Zucchini Peas Mix Veges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Vegetables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0.8469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Fresh Vegetables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Vegetables Zucchini Peas Mix Veges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Vegetables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0.8469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Fruits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0.3581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0.4888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23" name="Google Shape;423;p3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5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Threshold Selection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1225613" y="1071750"/>
            <a:ext cx="5730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Time and Accuracy trade-off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p35" descr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700" y="1663175"/>
            <a:ext cx="57340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/>
          <p:nvPr/>
        </p:nvSpPr>
        <p:spPr>
          <a:xfrm>
            <a:off x="130925" y="133725"/>
            <a:ext cx="3739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Forward Prediction</a:t>
            </a:r>
            <a:endParaRPr sz="280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799375" y="67500"/>
            <a:ext cx="42591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finalized model to predict the unlabelled training set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3243476" y="25695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Forward Prediction</a:t>
            </a:r>
            <a:endParaRPr sz="1200" b="1"/>
          </a:p>
        </p:txBody>
      </p:sp>
      <p:sp>
        <p:nvSpPr>
          <p:cNvPr id="436" name="Google Shape;436;p36"/>
          <p:cNvSpPr/>
          <p:nvPr/>
        </p:nvSpPr>
        <p:spPr>
          <a:xfrm>
            <a:off x="2417581" y="2786012"/>
            <a:ext cx="5289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799375" y="25695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Finalised Model</a:t>
            </a:r>
            <a:endParaRPr sz="1200" b="1"/>
          </a:p>
        </p:txBody>
      </p:sp>
      <p:sp>
        <p:nvSpPr>
          <p:cNvPr id="438" name="Google Shape;438;p36"/>
          <p:cNvSpPr/>
          <p:nvPr/>
        </p:nvSpPr>
        <p:spPr>
          <a:xfrm>
            <a:off x="4764190" y="2786012"/>
            <a:ext cx="5289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5590101" y="2569500"/>
            <a:ext cx="1321200" cy="673500"/>
          </a:xfrm>
          <a:prstGeom prst="roundRect">
            <a:avLst>
              <a:gd name="adj" fmla="val 16667"/>
            </a:avLst>
          </a:prstGeom>
          <a:solidFill>
            <a:srgbClr val="6D9EEB">
              <a:alpha val="6201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Human Inspection</a:t>
            </a:r>
            <a:endParaRPr sz="1200" b="1"/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Forward Prediction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3870125" y="3414550"/>
            <a:ext cx="2557800" cy="113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the amount of data we need to label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only those that the model are not confident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04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1534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 txBox="1"/>
          <p:nvPr/>
        </p:nvSpPr>
        <p:spPr>
          <a:xfrm>
            <a:off x="130925" y="133725"/>
            <a:ext cx="3022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Snowball Effect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282" y="2005136"/>
            <a:ext cx="2919543" cy="203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25" y="2529095"/>
            <a:ext cx="1414674" cy="98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570" y="2180496"/>
            <a:ext cx="2531338" cy="176271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8"/>
          <p:cNvSpPr/>
          <p:nvPr/>
        </p:nvSpPr>
        <p:spPr>
          <a:xfrm>
            <a:off x="1552960" y="1569025"/>
            <a:ext cx="604800" cy="436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4C2F4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"/>
          <p:cNvSpPr/>
          <p:nvPr/>
        </p:nvSpPr>
        <p:spPr>
          <a:xfrm>
            <a:off x="4206672" y="1569025"/>
            <a:ext cx="604800" cy="436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4C2F4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7949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76" name="Google Shape;476;p39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915775" y="722375"/>
            <a:ext cx="35130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Models Chosen &amp; Results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9757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0"/>
          <p:cNvSpPr txBox="1"/>
          <p:nvPr/>
        </p:nvSpPr>
        <p:spPr>
          <a:xfrm>
            <a:off x="130925" y="133725"/>
            <a:ext cx="284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Models Chosen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2730024" y="1010375"/>
            <a:ext cx="2244600" cy="119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Supervised Models</a:t>
            </a:r>
            <a:endParaRPr sz="20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737513" y="3457988"/>
            <a:ext cx="1382400" cy="7707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Naive Bayes</a:t>
            </a:r>
            <a:endParaRPr sz="20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2210263" y="3429063"/>
            <a:ext cx="1526100" cy="7707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Linear SVM</a:t>
            </a:r>
            <a:endParaRPr sz="20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3908025" y="3422438"/>
            <a:ext cx="1719900" cy="8418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Logistic Regression</a:t>
            </a:r>
            <a:endParaRPr sz="20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cxnSp>
        <p:nvCxnSpPr>
          <p:cNvPr id="490" name="Google Shape;490;p40"/>
          <p:cNvCxnSpPr/>
          <p:nvPr/>
        </p:nvCxnSpPr>
        <p:spPr>
          <a:xfrm>
            <a:off x="1427975" y="2625063"/>
            <a:ext cx="5172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0"/>
          <p:cNvCxnSpPr/>
          <p:nvPr/>
        </p:nvCxnSpPr>
        <p:spPr>
          <a:xfrm rot="10800000">
            <a:off x="1427963" y="2625938"/>
            <a:ext cx="1500" cy="820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0"/>
          <p:cNvCxnSpPr/>
          <p:nvPr/>
        </p:nvCxnSpPr>
        <p:spPr>
          <a:xfrm rot="10800000" flipH="1">
            <a:off x="2970925" y="2608238"/>
            <a:ext cx="4800" cy="820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0"/>
          <p:cNvCxnSpPr/>
          <p:nvPr/>
        </p:nvCxnSpPr>
        <p:spPr>
          <a:xfrm rot="10800000">
            <a:off x="3848586" y="2202888"/>
            <a:ext cx="7500" cy="45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0"/>
          <p:cNvCxnSpPr/>
          <p:nvPr/>
        </p:nvCxnSpPr>
        <p:spPr>
          <a:xfrm rot="10800000">
            <a:off x="4728938" y="2631200"/>
            <a:ext cx="23700" cy="78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40"/>
          <p:cNvSpPr/>
          <p:nvPr/>
        </p:nvSpPr>
        <p:spPr>
          <a:xfrm>
            <a:off x="5737737" y="3393513"/>
            <a:ext cx="1719900" cy="8418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LSTM</a:t>
            </a:r>
            <a:endParaRPr sz="20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cxnSp>
        <p:nvCxnSpPr>
          <p:cNvPr id="496" name="Google Shape;496;p40"/>
          <p:cNvCxnSpPr/>
          <p:nvPr/>
        </p:nvCxnSpPr>
        <p:spPr>
          <a:xfrm rot="10800000">
            <a:off x="6585837" y="2625938"/>
            <a:ext cx="23700" cy="78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1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03" name="Google Shape;503;p4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4875600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1"/>
          <p:cNvSpPr txBox="1"/>
          <p:nvPr/>
        </p:nvSpPr>
        <p:spPr>
          <a:xfrm>
            <a:off x="191700" y="109700"/>
            <a:ext cx="4683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Multinomial Naive Bayes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311700" y="1280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Can handle high dimensional space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Laplace smoothing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12" name="Google Shape;512;p4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4667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/>
        </p:nvSpPr>
        <p:spPr>
          <a:xfrm>
            <a:off x="130925" y="133725"/>
            <a:ext cx="2335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Linear SVM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311700" y="1229875"/>
            <a:ext cx="85206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Text is linearly separable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Maximum margin hyperplane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74000"/>
          </a:blip>
          <a:srcRect l="40241"/>
          <a:stretch/>
        </p:blipFill>
        <p:spPr>
          <a:xfrm>
            <a:off x="-49450" y="0"/>
            <a:ext cx="80010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875675" y="661075"/>
            <a:ext cx="3396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Project Background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21" name="Google Shape;521;p4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Logistic Regression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311700" y="1229875"/>
            <a:ext cx="85206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Discriminative model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Differentiate similar labels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1410926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130925" y="133725"/>
            <a:ext cx="1340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LSTM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0" y="124200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Preserves the context of the sentences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Printer supporting scanner vs Printer, does not support scanner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589226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5"/>
          <p:cNvSpPr txBox="1"/>
          <p:nvPr/>
        </p:nvSpPr>
        <p:spPr>
          <a:xfrm>
            <a:off x="130925" y="133725"/>
            <a:ext cx="2748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Results (Part 1)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aphicFrame>
        <p:nvGraphicFramePr>
          <p:cNvPr id="541" name="Google Shape;541;p45"/>
          <p:cNvGraphicFramePr/>
          <p:nvPr/>
        </p:nvGraphicFramePr>
        <p:xfrm>
          <a:off x="506225" y="1200040"/>
          <a:ext cx="7270950" cy="3626850"/>
        </p:xfrm>
        <a:graphic>
          <a:graphicData uri="http://schemas.openxmlformats.org/drawingml/2006/table">
            <a:tbl>
              <a:tblPr>
                <a:noFill/>
                <a:tableStyleId>{1F92DA26-FDF0-4775-8343-9CEE304D2BED}</a:tableStyleId>
              </a:tblPr>
              <a:tblGrid>
                <a:gridCol w="179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Naive Bayes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Linear SVM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Logistic Regression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LSTM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4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Before Labelling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Accuracy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F1 Score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4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After Labelling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Accuracy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F1 Score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Standardising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Accuracy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F1 Score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Sparsity Reduction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Accuracy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F1 Score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047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130925" y="133725"/>
            <a:ext cx="3259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Results (Part 2)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aphicFrame>
        <p:nvGraphicFramePr>
          <p:cNvPr id="550" name="Google Shape;550;p46"/>
          <p:cNvGraphicFramePr/>
          <p:nvPr/>
        </p:nvGraphicFramePr>
        <p:xfrm>
          <a:off x="914150" y="859170"/>
          <a:ext cx="6420150" cy="4158225"/>
        </p:xfrm>
        <a:graphic>
          <a:graphicData uri="http://schemas.openxmlformats.org/drawingml/2006/table">
            <a:tbl>
              <a:tblPr>
                <a:noFill/>
                <a:tableStyleId>{1F92DA26-FDF0-4775-8343-9CEE304D2BED}</a:tableStyleId>
              </a:tblPr>
              <a:tblGrid>
                <a:gridCol w="119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0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Naive Bayes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SVM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Backtesting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Accuracy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 Score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Forward Prediction (Cycle 1)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6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Forward Prediction (Cycle 2)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4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Forward Prediction (Final Evaluation)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7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05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8681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 txBox="1"/>
          <p:nvPr/>
        </p:nvSpPr>
        <p:spPr>
          <a:xfrm>
            <a:off x="130925" y="133725"/>
            <a:ext cx="3681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WorkFlow (Phase 2)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559" name="Google Shape;559;p47"/>
          <p:cNvGrpSpPr/>
          <p:nvPr/>
        </p:nvGrpSpPr>
        <p:grpSpPr>
          <a:xfrm>
            <a:off x="2853156" y="2025441"/>
            <a:ext cx="2401915" cy="1045896"/>
            <a:chOff x="4732925" y="1049290"/>
            <a:chExt cx="3338775" cy="1093233"/>
          </a:xfrm>
        </p:grpSpPr>
        <p:grpSp>
          <p:nvGrpSpPr>
            <p:cNvPr id="560" name="Google Shape;560;p47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561" name="Google Shape;561;p47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2" name="Google Shape;562;p4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63" name="Google Shape;563;p47"/>
            <p:cNvSpPr txBox="1"/>
            <p:nvPr/>
          </p:nvSpPr>
          <p:spPr>
            <a:xfrm>
              <a:off x="5343500" y="1049290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Spending Analysis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4" name="Google Shape;564;p47"/>
          <p:cNvGrpSpPr/>
          <p:nvPr/>
        </p:nvGrpSpPr>
        <p:grpSpPr>
          <a:xfrm>
            <a:off x="2853156" y="1117343"/>
            <a:ext cx="2401915" cy="1042994"/>
            <a:chOff x="4732925" y="1049290"/>
            <a:chExt cx="3338775" cy="1090200"/>
          </a:xfrm>
        </p:grpSpPr>
        <p:grpSp>
          <p:nvGrpSpPr>
            <p:cNvPr id="565" name="Google Shape;565;p47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566" name="Google Shape;566;p47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7" name="Google Shape;567;p4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68" name="Google Shape;568;p47"/>
            <p:cNvSpPr txBox="1"/>
            <p:nvPr/>
          </p:nvSpPr>
          <p:spPr>
            <a:xfrm>
              <a:off x="5343500" y="1049290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Association Mining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9" name="Google Shape;569;p47"/>
          <p:cNvSpPr txBox="1"/>
          <p:nvPr/>
        </p:nvSpPr>
        <p:spPr>
          <a:xfrm>
            <a:off x="3292349" y="1409430"/>
            <a:ext cx="1962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Apriori Algorithm</a:t>
            </a:r>
            <a:endParaRPr sz="7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3292350" y="2240645"/>
            <a:ext cx="19626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Collaborative procurement across departments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62" y="1274489"/>
            <a:ext cx="714623" cy="645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47"/>
          <p:cNvGrpSpPr/>
          <p:nvPr/>
        </p:nvGrpSpPr>
        <p:grpSpPr>
          <a:xfrm>
            <a:off x="2853156" y="2955475"/>
            <a:ext cx="3321089" cy="1045887"/>
            <a:chOff x="4732925" y="1049300"/>
            <a:chExt cx="4616470" cy="1093223"/>
          </a:xfrm>
        </p:grpSpPr>
        <p:grpSp>
          <p:nvGrpSpPr>
            <p:cNvPr id="573" name="Google Shape;573;p47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5" name="Google Shape;575;p4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76" name="Google Shape;576;p47"/>
            <p:cNvSpPr txBox="1"/>
            <p:nvPr/>
          </p:nvSpPr>
          <p:spPr>
            <a:xfrm>
              <a:off x="5343495" y="1049300"/>
              <a:ext cx="4005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Supplier Diversity and Price Benchmarks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7" name="Google Shape;577;p47"/>
          <p:cNvSpPr txBox="1"/>
          <p:nvPr/>
        </p:nvSpPr>
        <p:spPr>
          <a:xfrm>
            <a:off x="3292349" y="3152263"/>
            <a:ext cx="1962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Bulk purchase to leverage on economies of scale</a:t>
            </a:r>
            <a:endParaRPr sz="7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8" name="Google Shape;578;p47"/>
          <p:cNvGrpSpPr/>
          <p:nvPr/>
        </p:nvGrpSpPr>
        <p:grpSpPr>
          <a:xfrm>
            <a:off x="2853156" y="3885491"/>
            <a:ext cx="2401915" cy="1045896"/>
            <a:chOff x="4732925" y="1049290"/>
            <a:chExt cx="3338775" cy="1093233"/>
          </a:xfrm>
        </p:grpSpPr>
        <p:grpSp>
          <p:nvGrpSpPr>
            <p:cNvPr id="579" name="Google Shape;579;p47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580" name="Google Shape;580;p47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1" name="Google Shape;581;p4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82" name="Google Shape;582;p47"/>
            <p:cNvSpPr txBox="1"/>
            <p:nvPr/>
          </p:nvSpPr>
          <p:spPr>
            <a:xfrm>
              <a:off x="5343500" y="1049290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Market Basket Analysis</a:t>
              </a:r>
              <a:endParaRPr sz="1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3" name="Google Shape;583;p47"/>
          <p:cNvSpPr txBox="1"/>
          <p:nvPr/>
        </p:nvSpPr>
        <p:spPr>
          <a:xfrm>
            <a:off x="3292349" y="4082288"/>
            <a:ext cx="1962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Identifies purchase behaviour and provide purchase suggestions</a:t>
            </a:r>
            <a:endParaRPr sz="7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050" y="2178586"/>
            <a:ext cx="714625" cy="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050" y="3130438"/>
            <a:ext cx="714625" cy="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050" y="4082325"/>
            <a:ext cx="714625" cy="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8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107175" y="-27587"/>
            <a:ext cx="6053978" cy="5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8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8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06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594" name="Google Shape;594;p48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8"/>
          <p:cNvSpPr txBox="1"/>
          <p:nvPr/>
        </p:nvSpPr>
        <p:spPr>
          <a:xfrm>
            <a:off x="869475" y="938300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Association Mining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4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9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06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4425551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9"/>
          <p:cNvSpPr txBox="1"/>
          <p:nvPr/>
        </p:nvSpPr>
        <p:spPr>
          <a:xfrm>
            <a:off x="130925" y="133725"/>
            <a:ext cx="4894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Association Mining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205725" y="12278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Identify relationships between products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Lower purchasing cost via demand aggregation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Better projection of EPV during PR stage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9"/>
          <p:cNvSpPr/>
          <p:nvPr/>
        </p:nvSpPr>
        <p:spPr>
          <a:xfrm>
            <a:off x="4914750" y="1227875"/>
            <a:ext cx="897600" cy="521700"/>
          </a:xfrm>
          <a:prstGeom prst="roundRect">
            <a:avLst>
              <a:gd name="adj" fmla="val 16667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A</a:t>
            </a:r>
            <a:endParaRPr/>
          </a:p>
        </p:txBody>
      </p:sp>
      <p:sp>
        <p:nvSpPr>
          <p:cNvPr id="606" name="Google Shape;606;p49"/>
          <p:cNvSpPr/>
          <p:nvPr/>
        </p:nvSpPr>
        <p:spPr>
          <a:xfrm>
            <a:off x="6688975" y="1227875"/>
            <a:ext cx="897600" cy="521700"/>
          </a:xfrm>
          <a:prstGeom prst="roundRect">
            <a:avLst>
              <a:gd name="adj" fmla="val 16667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B</a:t>
            </a:r>
            <a:endParaRPr/>
          </a:p>
        </p:txBody>
      </p:sp>
      <p:cxnSp>
        <p:nvCxnSpPr>
          <p:cNvPr id="607" name="Google Shape;607;p49"/>
          <p:cNvCxnSpPr/>
          <p:nvPr/>
        </p:nvCxnSpPr>
        <p:spPr>
          <a:xfrm>
            <a:off x="5812350" y="1488725"/>
            <a:ext cx="876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802" y="2133461"/>
            <a:ext cx="876600" cy="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5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0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06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15" name="Google Shape;615;p5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77497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0"/>
          <p:cNvSpPr txBox="1"/>
          <p:nvPr/>
        </p:nvSpPr>
        <p:spPr>
          <a:xfrm>
            <a:off x="130925" y="133725"/>
            <a:ext cx="2545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Why Apriori?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17" name="Google Shape;617;p50"/>
          <p:cNvSpPr txBox="1"/>
          <p:nvPr/>
        </p:nvSpPr>
        <p:spPr>
          <a:xfrm>
            <a:off x="388800" y="12589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Support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Confidence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Lift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5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1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06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24" name="Google Shape;624;p5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19526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 txBox="1"/>
          <p:nvPr/>
        </p:nvSpPr>
        <p:spPr>
          <a:xfrm>
            <a:off x="130925" y="133725"/>
            <a:ext cx="1831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Example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26" name="Google Shape;6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25" y="1035250"/>
            <a:ext cx="390525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09475"/>
            <a:ext cx="1952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0" y="2499425"/>
            <a:ext cx="3444250" cy="5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175" y="3185200"/>
            <a:ext cx="3831475" cy="5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2"/>
          <p:cNvPicPr preferRelativeResize="0"/>
          <p:nvPr/>
        </p:nvPicPr>
        <p:blipFill rotWithShape="1">
          <a:blip r:embed="rId3">
            <a:alphaModFix/>
          </a:blip>
          <a:srcRect t="17143" r="12793" b="3636"/>
          <a:stretch/>
        </p:blipFill>
        <p:spPr>
          <a:xfrm>
            <a:off x="0" y="-27575"/>
            <a:ext cx="7951603" cy="51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2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2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37" name="Google Shape;637;p52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2"/>
          <p:cNvSpPr txBox="1"/>
          <p:nvPr/>
        </p:nvSpPr>
        <p:spPr>
          <a:xfrm>
            <a:off x="929775" y="862100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4103051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30925" y="133713"/>
            <a:ext cx="4150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Procurement Industry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400" y="1678313"/>
            <a:ext cx="303847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3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45" name="Google Shape;645;p5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39657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3"/>
          <p:cNvSpPr txBox="1"/>
          <p:nvPr/>
        </p:nvSpPr>
        <p:spPr>
          <a:xfrm>
            <a:off x="130925" y="133725"/>
            <a:ext cx="2209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2902463" y="1396213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Page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48" name="Google Shape;648;p53"/>
          <p:cNvSpPr/>
          <p:nvPr/>
        </p:nvSpPr>
        <p:spPr>
          <a:xfrm>
            <a:off x="5206527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Basket Analysis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598400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Spending Analysis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50" name="Google Shape;650;p53"/>
          <p:cNvCxnSpPr>
            <a:stCxn id="647" idx="2"/>
            <a:endCxn id="648" idx="0"/>
          </p:cNvCxnSpPr>
          <p:nvPr/>
        </p:nvCxnSpPr>
        <p:spPr>
          <a:xfrm rot="-5400000" flipH="1">
            <a:off x="4655063" y="1419763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1" name="Google Shape;651;p53"/>
          <p:cNvCxnSpPr>
            <a:stCxn id="649" idx="0"/>
            <a:endCxn id="647" idx="2"/>
          </p:cNvCxnSpPr>
          <p:nvPr/>
        </p:nvCxnSpPr>
        <p:spPr>
          <a:xfrm rot="-5400000">
            <a:off x="2351000" y="1419732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2" name="Google Shape;652;p53"/>
          <p:cNvSpPr/>
          <p:nvPr/>
        </p:nvSpPr>
        <p:spPr>
          <a:xfrm>
            <a:off x="2902463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Supplier Diversity &amp; Price Benchmarks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53" name="Google Shape;653;p53"/>
          <p:cNvCxnSpPr>
            <a:endCxn id="652" idx="0"/>
          </p:cNvCxnSpPr>
          <p:nvPr/>
        </p:nvCxnSpPr>
        <p:spPr>
          <a:xfrm rot="-5400000" flipH="1">
            <a:off x="3502763" y="2571432"/>
            <a:ext cx="800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 txBox="1"/>
          <p:nvPr/>
        </p:nvSpPr>
        <p:spPr>
          <a:xfrm>
            <a:off x="499575" y="976775"/>
            <a:ext cx="6980700" cy="3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Quantity and Unit Cost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Current dataset does not specify quantity (baskets, individual)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Communicated with client, and their dataset would not have such problems with quantity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Dashboard would reflect accurate quantities with DSTA dataset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59" name="Google Shape;659;p5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4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61" name="Google Shape;661;p5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6767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4"/>
          <p:cNvSpPr txBox="1"/>
          <p:nvPr/>
        </p:nvSpPr>
        <p:spPr>
          <a:xfrm>
            <a:off x="130925" y="133725"/>
            <a:ext cx="2545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Assumptions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"/>
          <p:cNvSpPr txBox="1"/>
          <p:nvPr/>
        </p:nvSpPr>
        <p:spPr>
          <a:xfrm>
            <a:off x="499575" y="976775"/>
            <a:ext cx="6980700" cy="3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●"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Supplier analysis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Current dataset does not have a sourcing dataset, affecting supplier analysis as that supplier might be able to provide more items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68" name="Google Shape;668;p5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5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6767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 txBox="1"/>
          <p:nvPr/>
        </p:nvSpPr>
        <p:spPr>
          <a:xfrm>
            <a:off x="130925" y="133725"/>
            <a:ext cx="2545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Assumptions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5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6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78" name="Google Shape;678;p56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354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130925" y="133725"/>
            <a:ext cx="2223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2902463" y="1396213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Page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5206527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 Basket Analysis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598400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Spending Analysis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83" name="Google Shape;683;p56"/>
          <p:cNvCxnSpPr>
            <a:stCxn id="680" idx="2"/>
            <a:endCxn id="681" idx="0"/>
          </p:cNvCxnSpPr>
          <p:nvPr/>
        </p:nvCxnSpPr>
        <p:spPr>
          <a:xfrm rot="-5400000" flipH="1">
            <a:off x="4655063" y="1419763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56"/>
          <p:cNvCxnSpPr>
            <a:stCxn id="682" idx="0"/>
            <a:endCxn id="680" idx="2"/>
          </p:cNvCxnSpPr>
          <p:nvPr/>
        </p:nvCxnSpPr>
        <p:spPr>
          <a:xfrm rot="-5400000">
            <a:off x="2351000" y="1419732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56"/>
          <p:cNvSpPr/>
          <p:nvPr/>
        </p:nvSpPr>
        <p:spPr>
          <a:xfrm>
            <a:off x="2902463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Supplier Diversity &amp; Price Benchmarks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86" name="Google Shape;686;p56"/>
          <p:cNvCxnSpPr>
            <a:endCxn id="685" idx="0"/>
          </p:cNvCxnSpPr>
          <p:nvPr/>
        </p:nvCxnSpPr>
        <p:spPr>
          <a:xfrm rot="-5400000" flipH="1">
            <a:off x="3502763" y="2571432"/>
            <a:ext cx="800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5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693" name="Google Shape;693;p5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Spending Analysis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695" name="Google Shape;695;p57"/>
          <p:cNvSpPr txBox="1"/>
          <p:nvPr/>
        </p:nvSpPr>
        <p:spPr>
          <a:xfrm>
            <a:off x="375925" y="948725"/>
            <a:ext cx="69735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Insights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Visualize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order and price trends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from past records, by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item 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department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Plan for future procurement and budget as a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Department 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 as a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Company 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Collaborative 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procurement across departments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8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02" name="Google Shape;702;p5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41057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130925" y="133725"/>
            <a:ext cx="2209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704" name="Google Shape;704;p58"/>
          <p:cNvSpPr/>
          <p:nvPr/>
        </p:nvSpPr>
        <p:spPr>
          <a:xfrm>
            <a:off x="2902463" y="1396213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Page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05" name="Google Shape;705;p58"/>
          <p:cNvSpPr/>
          <p:nvPr/>
        </p:nvSpPr>
        <p:spPr>
          <a:xfrm>
            <a:off x="5206527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Basket Analysis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598400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Spending Analysis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707" name="Google Shape;707;p58"/>
          <p:cNvCxnSpPr>
            <a:stCxn id="704" idx="2"/>
            <a:endCxn id="705" idx="0"/>
          </p:cNvCxnSpPr>
          <p:nvPr/>
        </p:nvCxnSpPr>
        <p:spPr>
          <a:xfrm rot="-5400000" flipH="1">
            <a:off x="4655063" y="1419763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" name="Google Shape;708;p58"/>
          <p:cNvCxnSpPr>
            <a:stCxn id="706" idx="0"/>
            <a:endCxn id="704" idx="2"/>
          </p:cNvCxnSpPr>
          <p:nvPr/>
        </p:nvCxnSpPr>
        <p:spPr>
          <a:xfrm rot="-5400000">
            <a:off x="2351000" y="1419732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58"/>
          <p:cNvSpPr/>
          <p:nvPr/>
        </p:nvSpPr>
        <p:spPr>
          <a:xfrm>
            <a:off x="2902463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Supplier Diversity &amp; Price Benchmarks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710" name="Google Shape;710;p58"/>
          <p:cNvCxnSpPr>
            <a:endCxn id="709" idx="0"/>
          </p:cNvCxnSpPr>
          <p:nvPr/>
        </p:nvCxnSpPr>
        <p:spPr>
          <a:xfrm rot="-5400000" flipH="1">
            <a:off x="3502763" y="2571432"/>
            <a:ext cx="800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7049550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130925" y="133725"/>
            <a:ext cx="6848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Supplier Diversity &amp; Price Benchmarks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293850" y="1100300"/>
            <a:ext cx="7378200" cy="3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●"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Insights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Compare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unit prices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between different suppliers, finding the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best price 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for an item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Combining many purchases into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one bulk purchase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leading to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economies of scale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0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26" name="Google Shape;726;p6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405700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0"/>
          <p:cNvSpPr txBox="1"/>
          <p:nvPr/>
        </p:nvSpPr>
        <p:spPr>
          <a:xfrm>
            <a:off x="130925" y="133725"/>
            <a:ext cx="240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728" name="Google Shape;728;p60"/>
          <p:cNvSpPr/>
          <p:nvPr/>
        </p:nvSpPr>
        <p:spPr>
          <a:xfrm>
            <a:off x="2902463" y="1396213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Page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29" name="Google Shape;729;p60"/>
          <p:cNvSpPr/>
          <p:nvPr/>
        </p:nvSpPr>
        <p:spPr>
          <a:xfrm>
            <a:off x="5206527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Basket Analysis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30" name="Google Shape;730;p60"/>
          <p:cNvSpPr/>
          <p:nvPr/>
        </p:nvSpPr>
        <p:spPr>
          <a:xfrm>
            <a:off x="598400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Spending Analysis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731" name="Google Shape;731;p60"/>
          <p:cNvCxnSpPr>
            <a:stCxn id="728" idx="2"/>
            <a:endCxn id="729" idx="0"/>
          </p:cNvCxnSpPr>
          <p:nvPr/>
        </p:nvCxnSpPr>
        <p:spPr>
          <a:xfrm rot="-5400000" flipH="1">
            <a:off x="4655063" y="1419763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60"/>
          <p:cNvCxnSpPr>
            <a:stCxn id="730" idx="0"/>
            <a:endCxn id="728" idx="2"/>
          </p:cNvCxnSpPr>
          <p:nvPr/>
        </p:nvCxnSpPr>
        <p:spPr>
          <a:xfrm rot="-5400000">
            <a:off x="2351000" y="1419732"/>
            <a:ext cx="800700" cy="230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60"/>
          <p:cNvSpPr/>
          <p:nvPr/>
        </p:nvSpPr>
        <p:spPr>
          <a:xfrm>
            <a:off x="2902463" y="2972082"/>
            <a:ext cx="2001900" cy="7752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Supplier Diversity &amp; Price Benchmarks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734" name="Google Shape;734;p60"/>
          <p:cNvCxnSpPr>
            <a:endCxn id="733" idx="0"/>
          </p:cNvCxnSpPr>
          <p:nvPr/>
        </p:nvCxnSpPr>
        <p:spPr>
          <a:xfrm rot="-5400000" flipH="1">
            <a:off x="3502763" y="2571432"/>
            <a:ext cx="800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1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41" name="Google Shape;741;p6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45127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1"/>
          <p:cNvSpPr txBox="1"/>
          <p:nvPr/>
        </p:nvSpPr>
        <p:spPr>
          <a:xfrm>
            <a:off x="130925" y="133725"/>
            <a:ext cx="4381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Market Basket Analysis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743" name="Google Shape;743;p61"/>
          <p:cNvSpPr txBox="1"/>
          <p:nvPr/>
        </p:nvSpPr>
        <p:spPr>
          <a:xfrm>
            <a:off x="260650" y="1026200"/>
            <a:ext cx="74313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●"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Insights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Buying items as a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basket of goods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to ensure that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no items are forgotten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lab"/>
              <a:buChar char="○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If items are bought from the same supplier, we could negotiate to get a </a:t>
            </a: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package deal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cutting costs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"/>
          <p:cNvSpPr/>
          <p:nvPr/>
        </p:nvSpPr>
        <p:spPr>
          <a:xfrm>
            <a:off x="2815075" y="1191275"/>
            <a:ext cx="5104800" cy="2618400"/>
          </a:xfrm>
          <a:prstGeom prst="rect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9" name="Google Shape;749;p6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2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51" name="Google Shape;751;p6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688301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2"/>
          <p:cNvSpPr txBox="1"/>
          <p:nvPr/>
        </p:nvSpPr>
        <p:spPr>
          <a:xfrm>
            <a:off x="130925" y="133725"/>
            <a:ext cx="5421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Example - Staplers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53" name="Google Shape;75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475" y="2387188"/>
            <a:ext cx="1278174" cy="110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2"/>
          <p:cNvPicPr preferRelativeResize="0"/>
          <p:nvPr/>
        </p:nvPicPr>
        <p:blipFill rotWithShape="1">
          <a:blip r:embed="rId5">
            <a:alphaModFix/>
          </a:blip>
          <a:srcRect t="12455" b="25727"/>
          <a:stretch/>
        </p:blipFill>
        <p:spPr>
          <a:xfrm>
            <a:off x="680325" y="2571750"/>
            <a:ext cx="1192400" cy="73709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2"/>
          <p:cNvSpPr txBox="1"/>
          <p:nvPr/>
        </p:nvSpPr>
        <p:spPr>
          <a:xfrm>
            <a:off x="420475" y="3809725"/>
            <a:ext cx="17121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Purchasing Insights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6" name="Google Shape;756;p62"/>
          <p:cNvSpPr txBox="1"/>
          <p:nvPr/>
        </p:nvSpPr>
        <p:spPr>
          <a:xfrm>
            <a:off x="4370653" y="3886875"/>
            <a:ext cx="24648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Better value-for-money contracts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7" name="Google Shape;757;p62"/>
          <p:cNvSpPr txBox="1"/>
          <p:nvPr/>
        </p:nvSpPr>
        <p:spPr>
          <a:xfrm>
            <a:off x="420475" y="1301425"/>
            <a:ext cx="1794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Spending Analysis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8" name="Google Shape;758;p62"/>
          <p:cNvSpPr txBox="1"/>
          <p:nvPr/>
        </p:nvSpPr>
        <p:spPr>
          <a:xfrm>
            <a:off x="2805326" y="1264350"/>
            <a:ext cx="23163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Supplier Diversity and Price Benchmarks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9" name="Google Shape;759;p62"/>
          <p:cNvSpPr txBox="1"/>
          <p:nvPr/>
        </p:nvSpPr>
        <p:spPr>
          <a:xfrm>
            <a:off x="5752450" y="1301425"/>
            <a:ext cx="20913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Market Basket Analysis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0" name="Google Shape;760;p62"/>
          <p:cNvSpPr/>
          <p:nvPr/>
        </p:nvSpPr>
        <p:spPr>
          <a:xfrm rot="-5400000">
            <a:off x="2355188" y="2744550"/>
            <a:ext cx="391500" cy="39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2"/>
          <p:cNvSpPr/>
          <p:nvPr/>
        </p:nvSpPr>
        <p:spPr>
          <a:xfrm rot="-5400000">
            <a:off x="4716413" y="2742988"/>
            <a:ext cx="391500" cy="39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2"/>
          <p:cNvSpPr/>
          <p:nvPr/>
        </p:nvSpPr>
        <p:spPr>
          <a:xfrm>
            <a:off x="476500" y="1191275"/>
            <a:ext cx="1712100" cy="2618400"/>
          </a:xfrm>
          <a:prstGeom prst="rect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3" name="Google Shape;7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262" y="72788"/>
            <a:ext cx="1108200" cy="7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2"/>
          <p:cNvPicPr preferRelativeResize="0"/>
          <p:nvPr/>
        </p:nvPicPr>
        <p:blipFill rotWithShape="1">
          <a:blip r:embed="rId7">
            <a:alphaModFix/>
          </a:blip>
          <a:srcRect l="8332" t="11212" r="14088" b="31839"/>
          <a:stretch/>
        </p:blipFill>
        <p:spPr>
          <a:xfrm>
            <a:off x="5671575" y="2457150"/>
            <a:ext cx="1108200" cy="8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2"/>
          <p:cNvPicPr preferRelativeResize="0"/>
          <p:nvPr/>
        </p:nvPicPr>
        <p:blipFill rotWithShape="1">
          <a:blip r:embed="rId8">
            <a:alphaModFix/>
          </a:blip>
          <a:srcRect t="19253" b="17908"/>
          <a:stretch/>
        </p:blipFill>
        <p:spPr>
          <a:xfrm>
            <a:off x="6779769" y="2457150"/>
            <a:ext cx="1117981" cy="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4301251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30925" y="133725"/>
            <a:ext cx="4953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Flaw of Current System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50913" y="2814725"/>
            <a:ext cx="1944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Long Man Hours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023500" y="2814725"/>
            <a:ext cx="24021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Inconsistent System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608254" y="2814725"/>
            <a:ext cx="25677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Hinders Analytics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2501163" y="2000850"/>
            <a:ext cx="615000" cy="5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084213" y="2000850"/>
            <a:ext cx="615000" cy="5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00" y="1395650"/>
            <a:ext cx="1419075" cy="14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850" y="1622325"/>
            <a:ext cx="1192400" cy="11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l="21842" t="19655" r="18545" b="25302"/>
          <a:stretch/>
        </p:blipFill>
        <p:spPr>
          <a:xfrm>
            <a:off x="7003800" y="1072725"/>
            <a:ext cx="719027" cy="7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2975" y="1506638"/>
            <a:ext cx="1289275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3"/>
          <p:cNvSpPr/>
          <p:nvPr/>
        </p:nvSpPr>
        <p:spPr>
          <a:xfrm>
            <a:off x="5507350" y="2579224"/>
            <a:ext cx="2283300" cy="1864800"/>
          </a:xfrm>
          <a:prstGeom prst="rect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6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07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73" name="Google Shape;773;p6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2310900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3"/>
          <p:cNvSpPr txBox="1"/>
          <p:nvPr/>
        </p:nvSpPr>
        <p:spPr>
          <a:xfrm>
            <a:off x="130925" y="133725"/>
            <a:ext cx="2127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Conclusion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75" name="Google Shape;7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763" y="669400"/>
            <a:ext cx="1068275" cy="10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3"/>
          <p:cNvSpPr txBox="1"/>
          <p:nvPr/>
        </p:nvSpPr>
        <p:spPr>
          <a:xfrm>
            <a:off x="3196450" y="1736850"/>
            <a:ext cx="2310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Reduce Expenditure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77" name="Google Shape;777;p63"/>
          <p:cNvPicPr preferRelativeResize="0"/>
          <p:nvPr/>
        </p:nvPicPr>
        <p:blipFill rotWithShape="1">
          <a:blip r:embed="rId5">
            <a:alphaModFix/>
          </a:blip>
          <a:srcRect l="15665" t="4502" r="14428" b="23233"/>
          <a:stretch/>
        </p:blipFill>
        <p:spPr>
          <a:xfrm>
            <a:off x="6169175" y="2631600"/>
            <a:ext cx="959647" cy="10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3"/>
          <p:cNvSpPr txBox="1"/>
          <p:nvPr/>
        </p:nvSpPr>
        <p:spPr>
          <a:xfrm>
            <a:off x="5792950" y="3575913"/>
            <a:ext cx="1712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Reduce 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Manual Labour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79" name="Google Shape;77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288" y="2571750"/>
            <a:ext cx="1278174" cy="110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7">
            <a:alphaModFix/>
          </a:blip>
          <a:srcRect t="12455" b="25727"/>
          <a:stretch/>
        </p:blipFill>
        <p:spPr>
          <a:xfrm>
            <a:off x="157300" y="2646650"/>
            <a:ext cx="1192400" cy="73709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3"/>
          <p:cNvSpPr txBox="1"/>
          <p:nvPr/>
        </p:nvSpPr>
        <p:spPr>
          <a:xfrm>
            <a:off x="-102550" y="3575925"/>
            <a:ext cx="1712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Purchasing Insights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2" name="Google Shape;782;p63"/>
          <p:cNvSpPr txBox="1"/>
          <p:nvPr/>
        </p:nvSpPr>
        <p:spPr>
          <a:xfrm>
            <a:off x="1884001" y="3575925"/>
            <a:ext cx="1914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Better value-for-money contracts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3" name="Google Shape;783;p63"/>
          <p:cNvSpPr txBox="1"/>
          <p:nvPr/>
        </p:nvSpPr>
        <p:spPr>
          <a:xfrm>
            <a:off x="572450" y="4525250"/>
            <a:ext cx="2571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Dashboard</a:t>
            </a:r>
            <a:endParaRPr sz="18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5363188" y="4525250"/>
            <a:ext cx="2571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Text Classifier</a:t>
            </a:r>
            <a:endParaRPr sz="18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785" name="Google Shape;785;p63"/>
          <p:cNvCxnSpPr>
            <a:endCxn id="770" idx="0"/>
          </p:cNvCxnSpPr>
          <p:nvPr/>
        </p:nvCxnSpPr>
        <p:spPr>
          <a:xfrm>
            <a:off x="5255800" y="1298224"/>
            <a:ext cx="1393200" cy="1281000"/>
          </a:xfrm>
          <a:prstGeom prst="bentConnector2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63"/>
          <p:cNvCxnSpPr/>
          <p:nvPr/>
        </p:nvCxnSpPr>
        <p:spPr>
          <a:xfrm rot="10800000" flipH="1">
            <a:off x="756800" y="2204650"/>
            <a:ext cx="1063800" cy="374100"/>
          </a:xfrm>
          <a:prstGeom prst="bentConnector3">
            <a:avLst>
              <a:gd name="adj1" fmla="val 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63"/>
          <p:cNvCxnSpPr>
            <a:stCxn id="779" idx="0"/>
          </p:cNvCxnSpPr>
          <p:nvPr/>
        </p:nvCxnSpPr>
        <p:spPr>
          <a:xfrm rot="5400000" flipH="1">
            <a:off x="1698425" y="1372800"/>
            <a:ext cx="1285800" cy="1112100"/>
          </a:xfrm>
          <a:prstGeom prst="bentConnector3">
            <a:avLst>
              <a:gd name="adj1" fmla="val 28158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3"/>
          <p:cNvCxnSpPr/>
          <p:nvPr/>
        </p:nvCxnSpPr>
        <p:spPr>
          <a:xfrm rot="10800000">
            <a:off x="1785225" y="1285575"/>
            <a:ext cx="1360800" cy="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63"/>
          <p:cNvSpPr/>
          <p:nvPr/>
        </p:nvSpPr>
        <p:spPr>
          <a:xfrm>
            <a:off x="65525" y="2579225"/>
            <a:ext cx="3716400" cy="1864800"/>
          </a:xfrm>
          <a:prstGeom prst="rect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4"/>
          <p:cNvSpPr txBox="1"/>
          <p:nvPr/>
        </p:nvSpPr>
        <p:spPr>
          <a:xfrm>
            <a:off x="2493125" y="19625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Dashboard 3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795" name="Google Shape;795;p6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362200" y="1938500"/>
            <a:ext cx="3902500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4"/>
          <p:cNvSpPr txBox="1"/>
          <p:nvPr/>
        </p:nvSpPr>
        <p:spPr>
          <a:xfrm>
            <a:off x="2493125" y="19625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Thank you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4627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30925" y="133725"/>
            <a:ext cx="357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Project Deliverables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93850" y="2834550"/>
            <a:ext cx="23091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Text Classification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970200" y="2834550"/>
            <a:ext cx="2150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Association Mining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589102" y="2834550"/>
            <a:ext cx="2221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Analytics &amp; Insights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375" y="1250900"/>
            <a:ext cx="1583650" cy="15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2501163" y="2000850"/>
            <a:ext cx="615000" cy="5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300" y="1713050"/>
            <a:ext cx="1977875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084213" y="2000850"/>
            <a:ext cx="615000" cy="5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C97DB"/>
          </a:solidFill>
          <a:ln w="9525" cap="flat" cmpd="sng">
            <a:solidFill>
              <a:srgbClr val="6C9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0525" y="1520073"/>
            <a:ext cx="1339475" cy="1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01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1679825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30925" y="133725"/>
            <a:ext cx="15348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Dataset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055" y="1449640"/>
            <a:ext cx="3496581" cy="1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991588" y="2932550"/>
            <a:ext cx="33855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2012-2015 Procurement Dataset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99575" y="2927000"/>
            <a:ext cx="257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Privacy &amp; Confidentiality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183" y="1444850"/>
            <a:ext cx="1324942" cy="148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73000"/>
          </a:blip>
          <a:srcRect b="1980"/>
          <a:stretch/>
        </p:blipFill>
        <p:spPr>
          <a:xfrm>
            <a:off x="0" y="0"/>
            <a:ext cx="7951600" cy="5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52550" y="535400"/>
            <a:ext cx="3819450" cy="14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875675" y="661075"/>
            <a:ext cx="33960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Business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Objectives</a:t>
            </a:r>
            <a:endParaRPr sz="32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02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7951600" y="-27587"/>
            <a:ext cx="1192399" cy="5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8112000" y="4264250"/>
            <a:ext cx="1108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02</a:t>
            </a:r>
            <a:endParaRPr sz="45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109700"/>
            <a:ext cx="3716524" cy="6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130925" y="133725"/>
            <a:ext cx="3585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Business Objectives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513" y="669400"/>
            <a:ext cx="1068275" cy="10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3196450" y="1681675"/>
            <a:ext cx="2310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Reduce Expenditure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l="15665" t="4502" r="14428" b="23233"/>
          <a:stretch/>
        </p:blipFill>
        <p:spPr>
          <a:xfrm>
            <a:off x="6220950" y="2614163"/>
            <a:ext cx="959647" cy="10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844725" y="3590413"/>
            <a:ext cx="1712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Reduce 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Manual Labour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5525" y="2614175"/>
            <a:ext cx="1278174" cy="110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t="12455" b="25727"/>
          <a:stretch/>
        </p:blipFill>
        <p:spPr>
          <a:xfrm>
            <a:off x="157300" y="2943675"/>
            <a:ext cx="1192400" cy="73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-102550" y="3575925"/>
            <a:ext cx="1712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Purchasing Insights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884001" y="3575925"/>
            <a:ext cx="1914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Better value-for-money contracts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1627900" y="1404300"/>
            <a:ext cx="1456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5266600" y="1404300"/>
            <a:ext cx="1456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 flipH="1">
            <a:off x="684150" y="2172188"/>
            <a:ext cx="2035200" cy="3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 rot="10800000">
            <a:off x="1627850" y="1404225"/>
            <a:ext cx="7500" cy="783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1"/>
          <p:cNvCxnSpPr/>
          <p:nvPr/>
        </p:nvCxnSpPr>
        <p:spPr>
          <a:xfrm rot="10800000">
            <a:off x="684275" y="2180125"/>
            <a:ext cx="9600" cy="383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1"/>
          <p:cNvCxnSpPr/>
          <p:nvPr/>
        </p:nvCxnSpPr>
        <p:spPr>
          <a:xfrm rot="10800000">
            <a:off x="2719350" y="2180125"/>
            <a:ext cx="9600" cy="383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1"/>
          <p:cNvCxnSpPr/>
          <p:nvPr/>
        </p:nvCxnSpPr>
        <p:spPr>
          <a:xfrm rot="10800000">
            <a:off x="6723475" y="1404175"/>
            <a:ext cx="12000" cy="1011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On-screen Show (16:9)</PresentationFormat>
  <Paragraphs>436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Calibri</vt:lpstr>
      <vt:lpstr>Lato</vt:lpstr>
      <vt:lpstr>Roboto Slab Regular</vt:lpstr>
      <vt:lpstr>Playfair Display Regular</vt:lpstr>
      <vt:lpstr>Nunito</vt:lpstr>
      <vt:lpstr>Roboto Slab</vt:lpstr>
      <vt:lpstr>Average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 Cheong</cp:lastModifiedBy>
  <cp:revision>1</cp:revision>
  <dcterms:modified xsi:type="dcterms:W3CDTF">2020-11-13T02:55:04Z</dcterms:modified>
</cp:coreProperties>
</file>